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58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2" r:id="rId15"/>
    <p:sldId id="270" r:id="rId16"/>
    <p:sldId id="271" r:id="rId17"/>
  </p:sldIdLst>
  <p:sldSz cx="9144000" cy="5143500" type="screen16x9"/>
  <p:notesSz cx="7010400" cy="92964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1194" y="-3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975589"/>
            <a:ext cx="6517482" cy="188191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2914651"/>
            <a:ext cx="6517482" cy="1028699"/>
          </a:xfrm>
        </p:spPr>
        <p:txBody>
          <a:bodyPr>
            <a:normAutofit/>
          </a:bodyPr>
          <a:lstStyle>
            <a:lvl1pPr marL="0" indent="0" algn="ctr">
              <a:buNone/>
              <a:defRPr sz="17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84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3217030"/>
            <a:ext cx="7773324" cy="60870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523696"/>
            <a:ext cx="7366899" cy="2410602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831546"/>
            <a:ext cx="7773339" cy="511854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7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2570434"/>
          </a:xfrm>
        </p:spPr>
        <p:txBody>
          <a:bodyPr anchor="ctr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153616"/>
            <a:ext cx="7773339" cy="1189785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37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24467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707524"/>
            <a:ext cx="6564224" cy="44609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279597"/>
            <a:ext cx="7773339" cy="10657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51116" y="56562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169" y="22451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8639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1604041"/>
            <a:ext cx="7773339" cy="1883876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3496751"/>
            <a:ext cx="7773339" cy="855483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064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7773339" cy="12038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2474232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207517"/>
            <a:ext cx="2474232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1775320"/>
            <a:ext cx="246864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207517"/>
            <a:ext cx="2477513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1775320"/>
            <a:ext cx="2478696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207517"/>
            <a:ext cx="2478696" cy="2135884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2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458079"/>
            <a:ext cx="7773339" cy="12029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3153615"/>
            <a:ext cx="2472307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1775320"/>
            <a:ext cx="2472307" cy="1143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3585811"/>
            <a:ext cx="2472307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3153615"/>
            <a:ext cx="247637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1775320"/>
            <a:ext cx="2477514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3585811"/>
            <a:ext cx="2477514" cy="757589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3153615"/>
            <a:ext cx="2475511" cy="432197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17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1775320"/>
            <a:ext cx="2478696" cy="1143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3585809"/>
            <a:ext cx="2478790" cy="757591"/>
          </a:xfrm>
        </p:spPr>
        <p:txBody>
          <a:bodyPr anchor="t">
            <a:normAutofit/>
          </a:bodyPr>
          <a:lstStyle>
            <a:lvl1pPr marL="0" indent="0" algn="ctr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7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1775320"/>
            <a:ext cx="7773339" cy="2568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1838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57201"/>
            <a:ext cx="1914995" cy="38861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457201"/>
            <a:ext cx="5744043" cy="38861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17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7772870" cy="2568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12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21423"/>
            <a:ext cx="7763814" cy="2052614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743093"/>
            <a:ext cx="7763814" cy="1026137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38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1775320"/>
            <a:ext cx="3829520" cy="2568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1775320"/>
            <a:ext cx="3829050" cy="2568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1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1778263"/>
            <a:ext cx="3655106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2288260"/>
            <a:ext cx="3829520" cy="20551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1778263"/>
            <a:ext cx="3661353" cy="509996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2288260"/>
            <a:ext cx="3829051" cy="20551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1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88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2951766" cy="1517439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457201"/>
            <a:ext cx="4650122" cy="38861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1974639"/>
            <a:ext cx="2951767" cy="2368761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89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457200"/>
            <a:ext cx="4451227" cy="1517441"/>
          </a:xfrm>
        </p:spPr>
        <p:txBody>
          <a:bodyPr anchor="b"/>
          <a:lstStyle>
            <a:lvl1pPr algn="ctr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68602" y="457201"/>
            <a:ext cx="2441519" cy="38862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1974639"/>
            <a:ext cx="4451212" cy="2368760"/>
          </a:xfrm>
        </p:spPr>
        <p:txBody>
          <a:bodyPr/>
          <a:lstStyle>
            <a:lvl1pPr marL="0" indent="0" algn="ctr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749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119713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1775320"/>
            <a:ext cx="7773339" cy="25680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441245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EE6074F7-52F2-4DCF-933E-DD755E582668}" type="datetimeFigureOut">
              <a:rPr lang="en-US" smtClean="0"/>
              <a:t>12/14/2016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4412457"/>
            <a:ext cx="5004665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4412457"/>
            <a:ext cx="573161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F69FB793-37DF-4268-9489-027DE3FAFC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7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tx1"/>
        </a:buClr>
        <a:buFont typeface="Arial" panose="020B0604020202020204" pitchFamily="34" charset="0"/>
        <a:buChar char="•"/>
        <a:defRPr sz="1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7061" y="1136176"/>
            <a:ext cx="7069879" cy="126753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Pozitivan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uticaj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Wellness-a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na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dru</a:t>
            </a:r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š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tvo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ekonomski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razvoj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588" y="2874560"/>
            <a:ext cx="20288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67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9361" y="660798"/>
            <a:ext cx="7869309" cy="4311253"/>
          </a:xfrm>
        </p:spPr>
        <p:txBody>
          <a:bodyPr>
            <a:normAutofit/>
          </a:bodyPr>
          <a:lstStyle/>
          <a:p>
            <a:pPr lvl="3"/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799" y="1"/>
            <a:ext cx="7772400" cy="660797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Wellness &amp; Spa </a:t>
            </a:r>
            <a:r>
              <a:rPr lang="en-US" dirty="0" err="1" smtClean="0">
                <a:solidFill>
                  <a:srgbClr val="0070C0"/>
                </a:solidFill>
              </a:rPr>
              <a:t>centar</a:t>
            </a:r>
            <a:r>
              <a:rPr lang="en-US" dirty="0" smtClean="0">
                <a:solidFill>
                  <a:srgbClr val="0070C0"/>
                </a:solidFill>
              </a:rPr>
              <a:t> ‘’Crowne Plaza’’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673" y="660797"/>
            <a:ext cx="5957459" cy="39666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7" y="1000731"/>
            <a:ext cx="5957576" cy="3971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2" y="1091802"/>
            <a:ext cx="5965031" cy="3976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29" y="658830"/>
            <a:ext cx="7061596" cy="39686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093" y="751870"/>
            <a:ext cx="6297845" cy="420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3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9361" y="660798"/>
            <a:ext cx="7869309" cy="4311253"/>
          </a:xfrm>
        </p:spPr>
        <p:txBody>
          <a:bodyPr>
            <a:normAutofit/>
          </a:bodyPr>
          <a:lstStyle/>
          <a:p>
            <a:pPr lvl="3"/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799" y="1"/>
            <a:ext cx="7772400" cy="660797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Salon </a:t>
            </a:r>
            <a:r>
              <a:rPr lang="en-US" dirty="0" err="1" smtClean="0">
                <a:solidFill>
                  <a:srgbClr val="0070C0"/>
                </a:solidFill>
              </a:rPr>
              <a:t>lepote</a:t>
            </a:r>
            <a:r>
              <a:rPr lang="en-US" dirty="0" smtClean="0">
                <a:solidFill>
                  <a:srgbClr val="0070C0"/>
                </a:solidFill>
              </a:rPr>
              <a:t> ‘’Beauty Plaza’’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9" y="660798"/>
            <a:ext cx="5495603" cy="36683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20" y="1130220"/>
            <a:ext cx="5768379" cy="38418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996807"/>
            <a:ext cx="5805172" cy="3874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995" y="660798"/>
            <a:ext cx="5614615" cy="421096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0" y="868585"/>
            <a:ext cx="6193631" cy="41213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52" y="540847"/>
            <a:ext cx="6496368" cy="43309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64" y="868585"/>
            <a:ext cx="5163476" cy="38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9361" y="660798"/>
            <a:ext cx="7869309" cy="4311253"/>
          </a:xfrm>
        </p:spPr>
        <p:txBody>
          <a:bodyPr>
            <a:normAutofit/>
          </a:bodyPr>
          <a:lstStyle/>
          <a:p>
            <a:pPr lvl="3"/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799" y="1"/>
            <a:ext cx="7772400" cy="660797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Wellness &amp; spa </a:t>
            </a:r>
            <a:r>
              <a:rPr lang="en-US" dirty="0" err="1" smtClean="0">
                <a:solidFill>
                  <a:srgbClr val="0070C0"/>
                </a:solidFill>
              </a:rPr>
              <a:t>centar</a:t>
            </a:r>
            <a:r>
              <a:rPr lang="en-US" dirty="0" smtClean="0">
                <a:solidFill>
                  <a:srgbClr val="0070C0"/>
                </a:solidFill>
              </a:rPr>
              <a:t> ‘’Oaza’’ </a:t>
            </a:r>
            <a:r>
              <a:rPr lang="en-US" dirty="0" err="1" smtClean="0">
                <a:solidFill>
                  <a:srgbClr val="0070C0"/>
                </a:solidFill>
              </a:rPr>
              <a:t>ada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135" y="660797"/>
            <a:ext cx="2811065" cy="4216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65" y="976312"/>
            <a:ext cx="5993607" cy="3995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4" y="566142"/>
            <a:ext cx="6370439" cy="4246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713" y="659074"/>
            <a:ext cx="6469463" cy="4312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413" y="742496"/>
            <a:ext cx="6370439" cy="40532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706" y="566142"/>
            <a:ext cx="6370439" cy="4246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3" y="605887"/>
            <a:ext cx="6549245" cy="436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9361" y="660798"/>
            <a:ext cx="7869309" cy="4311253"/>
          </a:xfrm>
        </p:spPr>
        <p:txBody>
          <a:bodyPr>
            <a:normAutofit/>
          </a:bodyPr>
          <a:lstStyle/>
          <a:p>
            <a:pPr lvl="3"/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6270" y="1"/>
            <a:ext cx="7772400" cy="660797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spa </a:t>
            </a:r>
            <a:r>
              <a:rPr lang="en-US" dirty="0" err="1" smtClean="0">
                <a:solidFill>
                  <a:srgbClr val="0070C0"/>
                </a:solidFill>
              </a:rPr>
              <a:t>centar</a:t>
            </a:r>
            <a:r>
              <a:rPr lang="en-US" dirty="0" smtClean="0">
                <a:solidFill>
                  <a:srgbClr val="0070C0"/>
                </a:solidFill>
              </a:rPr>
              <a:t> ‘’</a:t>
            </a:r>
            <a:r>
              <a:rPr lang="en-US" dirty="0" err="1" smtClean="0">
                <a:solidFill>
                  <a:srgbClr val="0070C0"/>
                </a:solidFill>
              </a:rPr>
              <a:t>svet</a:t>
            </a:r>
            <a:r>
              <a:rPr lang="en-US" dirty="0" smtClean="0">
                <a:solidFill>
                  <a:srgbClr val="0070C0"/>
                </a:solidFill>
              </a:rPr>
              <a:t> sauna’’ </a:t>
            </a:r>
            <a:r>
              <a:rPr lang="en-US" dirty="0" err="1" smtClean="0">
                <a:solidFill>
                  <a:srgbClr val="0070C0"/>
                </a:solidFill>
              </a:rPr>
              <a:t>banjica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25" y="660798"/>
            <a:ext cx="6114566" cy="40283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56" y="751879"/>
            <a:ext cx="6193631" cy="41290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05" y="1003126"/>
            <a:ext cx="5989551" cy="39930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87" y="660797"/>
            <a:ext cx="7543800" cy="42428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354" y="751880"/>
            <a:ext cx="6311033" cy="42073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989" y="870907"/>
            <a:ext cx="5888234" cy="39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4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89361" y="660798"/>
            <a:ext cx="7869309" cy="4311253"/>
          </a:xfrm>
        </p:spPr>
        <p:txBody>
          <a:bodyPr>
            <a:normAutofit/>
          </a:bodyPr>
          <a:lstStyle/>
          <a:p>
            <a:pPr lvl="3"/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6270" y="1"/>
            <a:ext cx="7772400" cy="660797"/>
          </a:xfrm>
        </p:spPr>
        <p:txBody>
          <a:bodyPr/>
          <a:lstStyle/>
          <a:p>
            <a:r>
              <a:rPr lang="sr-Latn-RS" dirty="0" smtClean="0">
                <a:solidFill>
                  <a:srgbClr val="0070C0"/>
                </a:solidFill>
              </a:rPr>
              <a:t>Wellness </a:t>
            </a:r>
            <a:r>
              <a:rPr lang="en-US" dirty="0" err="1" smtClean="0">
                <a:solidFill>
                  <a:srgbClr val="0070C0"/>
                </a:solidFill>
              </a:rPr>
              <a:t>centar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sr-Latn-RS" dirty="0" smtClean="0">
                <a:solidFill>
                  <a:srgbClr val="0070C0"/>
                </a:solidFill>
              </a:rPr>
              <a:t>„park</a:t>
            </a:r>
            <a:r>
              <a:rPr lang="en-US" dirty="0" smtClean="0">
                <a:solidFill>
                  <a:srgbClr val="0070C0"/>
                </a:solidFill>
              </a:rPr>
              <a:t>’’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333" y="660797"/>
            <a:ext cx="2798196" cy="4202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5" y="787862"/>
            <a:ext cx="6120953" cy="40755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11" y="607382"/>
            <a:ext cx="6472237" cy="43094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732" y="607382"/>
            <a:ext cx="6472238" cy="43094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31" y="605534"/>
            <a:ext cx="6055868" cy="40372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309" y="809469"/>
            <a:ext cx="5922850" cy="394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4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260284"/>
            <a:ext cx="7773338" cy="661253"/>
          </a:xfrm>
        </p:spPr>
        <p:txBody>
          <a:bodyPr/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Sada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odmah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985837"/>
            <a:ext cx="7773338" cy="3986213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danas</a:t>
            </a:r>
            <a:endParaRPr lang="sr-Latn-R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Prvi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mesecu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od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ponedeljka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od sutra…. 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Manjak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motivacije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Spoznaja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dobrobiti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pPr lvl="2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Odluka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pocetku</a:t>
            </a:r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1-2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dana</a:t>
            </a:r>
            <a:endParaRPr lang="sr-Latn-R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Ucesce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u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fizickoj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aktivnosti</a:t>
            </a:r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1-2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sedmica</a:t>
            </a:r>
            <a:endParaRPr lang="sr-Latn-R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Telo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se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bori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um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tezi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popusti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snaga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volje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pobedjuje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Mesec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dana</a:t>
            </a:r>
            <a:endParaRPr lang="sr-Latn-R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Rezultati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vidljivi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cilj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jasniji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!</a:t>
            </a:r>
          </a:p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6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meseci</a:t>
            </a:r>
            <a:endParaRPr lang="sr-Latn-R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Cilj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ostvaren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!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685800" lvl="2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050" y="2614932"/>
            <a:ext cx="7069879" cy="126753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Pomo</a:t>
            </a:r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ćiće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mo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vam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da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pobedite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sebe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!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577" y="945747"/>
            <a:ext cx="20288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972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2869" cy="774647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KAPITAL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1232298"/>
            <a:ext cx="7772400" cy="3363587"/>
          </a:xfrm>
        </p:spPr>
        <p:txBody>
          <a:bodyPr>
            <a:normAutofit/>
          </a:bodyPr>
          <a:lstStyle/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Kapital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Prirodna i rudna bogatstva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Društveni (starosna struktura, nivo obrazovanja)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Ekonomski (bruto društveni proizvod, javni dug, investicije, infrastruktura)</a:t>
            </a:r>
          </a:p>
          <a:p>
            <a:pPr lvl="2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Politički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Kulturni</a:t>
            </a: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Zdravstveni kapital 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koliko su zdravi stanovnici jednog društva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Koje mere preduzimamo na individualnom, lokalnom i globalnom planu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Lečenje bolesti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Očuvanje zdravlja</a:t>
            </a:r>
          </a:p>
        </p:txBody>
      </p:sp>
    </p:spTree>
    <p:extLst>
      <p:ext uri="{BB962C8B-B14F-4D97-AF65-F5344CB8AC3E}">
        <p14:creationId xmlns:p14="http://schemas.microsoft.com/office/powerpoint/2010/main" val="11535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2869" cy="774647"/>
          </a:xfrm>
        </p:spPr>
        <p:txBody>
          <a:bodyPr/>
          <a:lstStyle/>
          <a:p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Metropole i moderan način života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1238535"/>
            <a:ext cx="7772869" cy="3701369"/>
          </a:xfrm>
        </p:spPr>
        <p:txBody>
          <a:bodyPr>
            <a:normAutofit/>
          </a:bodyPr>
          <a:lstStyle/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Prednosti za čoveka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Bogatiji kulturni život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bolje Poslovne ponude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Finansijska sigurnost</a:t>
            </a:r>
          </a:p>
          <a:p>
            <a:r>
              <a:rPr lang="sr-Latn-RS" b="1" dirty="0">
                <a:solidFill>
                  <a:schemeClr val="accent1">
                    <a:lumMod val="75000"/>
                  </a:schemeClr>
                </a:solidFill>
              </a:rPr>
              <a:t>Prednosti za </a:t>
            </a:r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privredu</a:t>
            </a:r>
            <a:endParaRPr lang="sr-Latn-R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Tržište kvalitetne i visoko produktivne radne 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snage</a:t>
            </a: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Negativni uticaji 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Hronične bolesti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Smanjenje produktivnosti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Ometanje privrednog razvoja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Troškovi lečenja</a:t>
            </a:r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marL="685800" lvl="2" indent="0">
              <a:buNone/>
            </a:pP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82312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2869" cy="774647"/>
          </a:xfrm>
        </p:spPr>
        <p:txBody>
          <a:bodyPr/>
          <a:lstStyle/>
          <a:p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Hronične bolesti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1157287"/>
            <a:ext cx="7772869" cy="3793331"/>
          </a:xfrm>
        </p:spPr>
        <p:txBody>
          <a:bodyPr>
            <a:normAutofit fontScale="92500" lnSpcReduction="20000"/>
          </a:bodyPr>
          <a:lstStyle/>
          <a:p>
            <a:r>
              <a:rPr lang="sr-Latn-RS" b="1" dirty="0">
                <a:solidFill>
                  <a:schemeClr val="accent1">
                    <a:lumMod val="75000"/>
                  </a:schemeClr>
                </a:solidFill>
              </a:rPr>
              <a:t>Poslovna očekivanja savremenog doba</a:t>
            </a:r>
          </a:p>
          <a:p>
            <a:pPr lvl="2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Sedenje za racunarom ili u kancelariji</a:t>
            </a:r>
          </a:p>
          <a:p>
            <a:pPr lvl="2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Sve teža tržišna borba</a:t>
            </a:r>
          </a:p>
          <a:p>
            <a:pPr lvl="2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Porast očekivanja od strane poslodavaca</a:t>
            </a:r>
          </a:p>
          <a:p>
            <a:pPr lvl="2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Kraći rokovi za ispunjenje radnih 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zadataka</a:t>
            </a:r>
            <a:endParaRPr lang="sr-Latn-RS" dirty="0"/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Četiri najčešća uzroka svih Hroničnih bolesti modernog čoveka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alkohol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duvan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Nepravilna ishrana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Nedostatak fizičke aktivnosti</a:t>
            </a: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Hronične (moderne) bolesti</a:t>
            </a:r>
            <a:endParaRPr lang="sr-Latn-R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Slabljenje imuniteta i lokomotornog aparata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Povišeni krvni pritisak, bolesti srca i kardiovaskularnog sistema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Slabljenje respiratornih puteva i provodljivosti kiseonika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Gojaznost i prevremeno starenje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Nervna napetost,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psihička slabost, depresija, stres</a:t>
            </a:r>
          </a:p>
        </p:txBody>
      </p:sp>
    </p:spTree>
    <p:extLst>
      <p:ext uri="{BB962C8B-B14F-4D97-AF65-F5344CB8AC3E}">
        <p14:creationId xmlns:p14="http://schemas.microsoft.com/office/powerpoint/2010/main" val="377319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661253"/>
          </a:xfrm>
        </p:spPr>
        <p:txBody>
          <a:bodyPr/>
          <a:lstStyle/>
          <a:p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Cena zdravlja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1210866"/>
            <a:ext cx="7773338" cy="3750469"/>
          </a:xfrm>
        </p:spPr>
        <p:txBody>
          <a:bodyPr>
            <a:normAutofit lnSpcReduction="10000"/>
          </a:bodyPr>
          <a:lstStyle/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Prednosti zdravog društva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Neprocenljivo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Visoka produktivnost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Niski ili nepostojeći troskovi lečenja</a:t>
            </a: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Negativni uticaji bolesti na privredni razvoj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Visoko troškovi lečenja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Niska produktivnost i odsustvo sa posla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Smanjeni radni vek</a:t>
            </a: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Upešno društvo</a:t>
            </a:r>
          </a:p>
          <a:p>
            <a:pPr lvl="2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Ekonomsku sigurnost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Visok nivo obrazovanja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Stabilan prirodni priraštaj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Mentalno i fizičko zdravlje</a:t>
            </a:r>
          </a:p>
        </p:txBody>
      </p:sp>
    </p:spTree>
    <p:extLst>
      <p:ext uri="{BB962C8B-B14F-4D97-AF65-F5344CB8AC3E}">
        <p14:creationId xmlns:p14="http://schemas.microsoft.com/office/powerpoint/2010/main" val="91628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661253"/>
          </a:xfrm>
        </p:spPr>
        <p:txBody>
          <a:bodyPr/>
          <a:lstStyle/>
          <a:p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Aktivan život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1221580"/>
            <a:ext cx="7773339" cy="3750470"/>
          </a:xfrm>
        </p:spPr>
        <p:txBody>
          <a:bodyPr>
            <a:normAutofit lnSpcReduction="10000"/>
          </a:bodyPr>
          <a:lstStyle/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Prednosti aktivnog života</a:t>
            </a:r>
            <a:endParaRPr lang="sr-Latn-R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Smanjivanje negativnih uticaja modernog načina života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Gradi pozitivnu radnu atmosferu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Budi osečaj pripadnosti timu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Povećava produktivnost unutar kolektiva</a:t>
            </a:r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Zastarelo ubedjenje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Zdravlje pripada pojedincu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Aktivan život privatna stvar 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Dodatni trošak - luksuz</a:t>
            </a: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Moderno shvatanje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Sve veći broj kompanija u svetu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Prihvatanje ideje i Promovisanje aktivnog života medju svojim zaposlenima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Grupni programi i izdvajanje sredstava u cilju očuvanja zdravlja i porasta produktivnosti</a:t>
            </a:r>
          </a:p>
          <a:p>
            <a:pPr marL="685800" lvl="2" indent="0">
              <a:buNone/>
            </a:pPr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9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661253"/>
          </a:xfrm>
        </p:spPr>
        <p:txBody>
          <a:bodyPr/>
          <a:lstStyle/>
          <a:p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Wellness u svetu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985837"/>
            <a:ext cx="7773338" cy="3986213"/>
          </a:xfrm>
        </p:spPr>
        <p:txBody>
          <a:bodyPr>
            <a:normAutofit fontScale="92500" lnSpcReduction="10000"/>
          </a:bodyPr>
          <a:lstStyle/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wellness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balans tela, uma i duha koji rezultira u osećaju dobrog. 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Spoj zdravlja i 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sreće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Well-being i fitness – osećati se dobro i biti u fizičkoj kondiciji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„Mens sana in corpore sano“</a:t>
            </a: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Ulaganja u wellness industriju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Razvijene zemlje sve više ulažu u očuvanje zdravlja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Studija globalnog wellness instituta iz 2015</a:t>
            </a: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Ulagenje u wellness industriju 3,4 triliona $</a:t>
            </a: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Ulaganje u farmaceutsku industriju 1 trilion $</a:t>
            </a:r>
          </a:p>
          <a:p>
            <a:pPr lvl="2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Studija 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stanford instraživačkog insituta iz 2014</a:t>
            </a:r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Zdrava hrana, sumplementi i redukcija telesne mase +108% na 276,5 biliona $</a:t>
            </a: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Prevencija bolesti i očuvanje zdravlja +78% na 243 biliona $</a:t>
            </a: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Alternativna medicicna +65% na 113 biliona $</a:t>
            </a: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Unapredjenje lepote i prevencija staranje +51% na 679 biliona $</a:t>
            </a: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Spa industrija sa termalnim i mineralnim izvorima +58% na 144 biliona $</a:t>
            </a: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Wellness turizam +12,5% na 494 biliona $</a:t>
            </a:r>
          </a:p>
          <a:p>
            <a:pPr lvl="3"/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1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45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5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500"/>
                            </p:stCondLst>
                            <p:childTnLst>
                              <p:par>
                                <p:cTn id="7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5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63888"/>
            <a:ext cx="7773338" cy="661253"/>
          </a:xfrm>
        </p:spPr>
        <p:txBody>
          <a:bodyPr/>
          <a:lstStyle/>
          <a:p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Wellness u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srbiji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5331" y="985837"/>
            <a:ext cx="7773338" cy="3986213"/>
          </a:xfrm>
        </p:spPr>
        <p:txBody>
          <a:bodyPr>
            <a:normAutofit fontScale="92500" lnSpcReduction="20000"/>
          </a:bodyPr>
          <a:lstStyle/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Stanje u srbiji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Sve manji broj dece i odraslih fizički akivan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53% nikada ili nedovoljno sprovodi fizičke vežbe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72% od tog broja to radi zbog trenutnih estetskih razloga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Samo 28% od 53% to radi zbog dugoročne blagodeti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Razlozi: naizgled nedostatak vremena i novca, zaista: nedostatak motivacije i snage volje</a:t>
            </a: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Wellness koncept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Nedovoljno poznavanje tematike. Površan i parcijalan pristup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Sedam dimenzija wellness-a: 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fizička, intelektualna,  emocionalna, socijalna, profesionalna,</a:t>
            </a:r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 Duhovna i zaštita </a:t>
            </a:r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prirode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Dve ključne stvari: </a:t>
            </a: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znanje o tome šta utiče na blagostanje </a:t>
            </a:r>
          </a:p>
          <a:p>
            <a:pPr lvl="3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volja da se znanje primeni</a:t>
            </a:r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sr-Latn-RS" b="1" dirty="0" smtClean="0">
                <a:solidFill>
                  <a:schemeClr val="accent1">
                    <a:lumMod val="75000"/>
                  </a:schemeClr>
                </a:solidFill>
              </a:rPr>
              <a:t>Pomak na bolje</a:t>
            </a:r>
            <a:endParaRPr lang="sr-Latn-RS" b="1" dirty="0">
              <a:solidFill>
                <a:schemeClr val="accent1">
                  <a:lumMod val="75000"/>
                </a:schemeClr>
              </a:solidFill>
            </a:endParaRP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Porast wellness industrije od 2000.god.</a:t>
            </a:r>
          </a:p>
          <a:p>
            <a:pPr lvl="2"/>
            <a:r>
              <a:rPr lang="sr-Latn-RS" dirty="0" smtClean="0">
                <a:solidFill>
                  <a:schemeClr val="accent1">
                    <a:lumMod val="75000"/>
                  </a:schemeClr>
                </a:solidFill>
              </a:rPr>
              <a:t>Ulaganje od strane države i privrednika</a:t>
            </a:r>
            <a:endParaRPr lang="sr-Latn-RS" dirty="0">
              <a:solidFill>
                <a:schemeClr val="accent1">
                  <a:lumMod val="75000"/>
                </a:schemeClr>
              </a:solidFill>
            </a:endParaRPr>
          </a:p>
          <a:p>
            <a:pPr lvl="3"/>
            <a:endParaRPr lang="sr-Latn-R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43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2593" y="88842"/>
            <a:ext cx="7773338" cy="511235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Wellness &amp; Spa </a:t>
            </a:r>
            <a:r>
              <a:rPr lang="en-US" dirty="0" err="1" smtClean="0">
                <a:solidFill>
                  <a:srgbClr val="0070C0"/>
                </a:solidFill>
              </a:rPr>
              <a:t>centar</a:t>
            </a:r>
            <a:r>
              <a:rPr lang="en-US" dirty="0" smtClean="0">
                <a:solidFill>
                  <a:srgbClr val="0070C0"/>
                </a:solidFill>
              </a:rPr>
              <a:t> ‘’Crowne Plaza’’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WELLNESS_FITNESS SARUNA™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203" y="643681"/>
            <a:ext cx="8430016" cy="42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11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TM10001104[[fn=Feathered]]</Template>
  <TotalTime>7557</TotalTime>
  <Words>651</Words>
  <Application>Microsoft Office PowerPoint</Application>
  <PresentationFormat>On-screen Show (16:9)</PresentationFormat>
  <Paragraphs>125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Droplet</vt:lpstr>
      <vt:lpstr>Pozitivan uticaj Wellness-a na društvo i ekonomski razvoj</vt:lpstr>
      <vt:lpstr>KAPITAL</vt:lpstr>
      <vt:lpstr>Metropole i moderan način života</vt:lpstr>
      <vt:lpstr>Hronične bolesti</vt:lpstr>
      <vt:lpstr>Cena zdravlja</vt:lpstr>
      <vt:lpstr>Aktivan život</vt:lpstr>
      <vt:lpstr>Wellness u svetu</vt:lpstr>
      <vt:lpstr>Wellness u srbiji</vt:lpstr>
      <vt:lpstr>Wellness &amp; Spa centar ‘’Crowne Plaza’’</vt:lpstr>
      <vt:lpstr>Wellness &amp; Spa centar ‘’Crowne Plaza’’</vt:lpstr>
      <vt:lpstr>Salon lepote ‘’Beauty Plaza’’</vt:lpstr>
      <vt:lpstr>Wellness &amp; spa centar ‘’Oaza’’ ada</vt:lpstr>
      <vt:lpstr>spa centar ‘’svet sauna’’ banjica</vt:lpstr>
      <vt:lpstr>Wellness centar „park’’</vt:lpstr>
      <vt:lpstr>Sada i odmah</vt:lpstr>
      <vt:lpstr>Pomoćićemo vam  da pobedite sebe 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Pozitivan uticaj Wellness-a na drustvo i ekonomski razvoj</dc:title>
  <dc:creator>korisnik</dc:creator>
  <cp:lastModifiedBy>Windows User</cp:lastModifiedBy>
  <cp:revision>47</cp:revision>
  <cp:lastPrinted>2016-12-14T11:01:37Z</cp:lastPrinted>
  <dcterms:created xsi:type="dcterms:W3CDTF">2016-12-06T08:41:31Z</dcterms:created>
  <dcterms:modified xsi:type="dcterms:W3CDTF">2016-12-14T12:14:09Z</dcterms:modified>
</cp:coreProperties>
</file>